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05" autoAdjust="0"/>
    <p:restoredTop sz="86358" autoAdjust="0"/>
  </p:normalViewPr>
  <p:slideViewPr>
    <p:cSldViewPr>
      <p:cViewPr varScale="1">
        <p:scale>
          <a:sx n="69" d="100"/>
          <a:sy n="69" d="100"/>
        </p:scale>
        <p:origin x="-179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5.4476940382452196E-2"/>
          <c:y val="0.26455294239535848"/>
          <c:w val="0.90474915020868296"/>
          <c:h val="0.7998506980105747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LCR 2020 Oct YTD Actual</c:v>
                </c:pt>
              </c:strCache>
            </c:strRef>
          </c:tx>
          <c:spPr>
            <a:ln>
              <a:noFill/>
            </a:ln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Benevolence</c:v>
                </c:pt>
                <c:pt idx="1">
                  <c:v>Programs</c:v>
                </c:pt>
                <c:pt idx="2">
                  <c:v>Staff</c:v>
                </c:pt>
                <c:pt idx="3">
                  <c:v>Facilities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33929</c:v>
                </c:pt>
                <c:pt idx="1">
                  <c:v>26608</c:v>
                </c:pt>
                <c:pt idx="2">
                  <c:v>221157</c:v>
                </c:pt>
                <c:pt idx="3">
                  <c:v>59661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Lbls>
            <c:showCatName val="1"/>
            <c:showPercent val="1"/>
          </c:dLbls>
          <c:cat>
            <c:strRef>
              <c:f>Sheet1!$A$2:$A$5</c:f>
              <c:strCache>
                <c:ptCount val="4"/>
                <c:pt idx="0">
                  <c:v>Benevolence</c:v>
                </c:pt>
                <c:pt idx="1">
                  <c:v>Programs</c:v>
                </c:pt>
                <c:pt idx="2">
                  <c:v>Staff</c:v>
                </c:pt>
                <c:pt idx="3">
                  <c:v>Facilities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9.9395057930893052E-2</c:v>
                </c:pt>
                <c:pt idx="1">
                  <c:v>7.7948177117663428E-2</c:v>
                </c:pt>
                <c:pt idx="2">
                  <c:v>0.64787977325658042</c:v>
                </c:pt>
                <c:pt idx="3">
                  <c:v>0.17477699169486313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6.935789276340458E-2"/>
          <c:y val="0.27107492245287523"/>
          <c:w val="0.90474915020868341"/>
          <c:h val="0.79985069801057496"/>
        </c:manualLayout>
      </c:layout>
      <c:pieChart>
        <c:varyColors val="1"/>
        <c:ser>
          <c:idx val="0"/>
          <c:order val="0"/>
          <c:tx>
            <c:strRef>
              <c:f>Sheet1!$B$1:$B$2</c:f>
              <c:strCache>
                <c:ptCount val="1"/>
                <c:pt idx="0">
                  <c:v>LCR 2020 Oct YTD Actual Budget</c:v>
                </c:pt>
              </c:strCache>
            </c:strRef>
          </c:tx>
          <c:spPr>
            <a:ln>
              <a:noFill/>
            </a:ln>
          </c:spPr>
          <c:dLbls>
            <c:delete val="1"/>
          </c:dLbls>
          <c:val>
            <c:numRef>
              <c:f>Sheet1!$B$3:$B$6</c:f>
              <c:numCache>
                <c:formatCode>General</c:formatCode>
                <c:ptCount val="4"/>
                <c:pt idx="0">
                  <c:v>32429</c:v>
                </c:pt>
                <c:pt idx="1">
                  <c:v>46034</c:v>
                </c:pt>
                <c:pt idx="2">
                  <c:v>271867</c:v>
                </c:pt>
                <c:pt idx="3">
                  <c:v>60383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8470794769074922"/>
          <c:y val="0.11308982210557013"/>
          <c:w val="0.62952824975825383"/>
          <c:h val="0.886002721881986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LCR 2020 Budget</c:v>
                </c:pt>
              </c:strCache>
            </c:strRef>
          </c:tx>
          <c:dLbls>
            <c:dLbl>
              <c:idx val="0"/>
              <c:layout>
                <c:manualLayout>
                  <c:x val="-0.21353978322154174"/>
                  <c:y val="0.17104411606083494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Loving Jesus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$157,542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-0.14974312238747947"/>
                  <c:y val="-0.130615539495919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Changing Lives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$106,387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0.21217629046369213"/>
                  <c:y val="-0.1922694423471040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Reaching Out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$128,619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3"/>
              <c:layout>
                <c:manualLayout>
                  <c:x val="0.16881841158744065"/>
                  <c:y val="0.2392812713479309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Building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$107,941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spPr>
              <a:noFill/>
            </c:spPr>
            <c:showCatName val="1"/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Loving Jesus</c:v>
                </c:pt>
                <c:pt idx="1">
                  <c:v>Changing Lives</c:v>
                </c:pt>
                <c:pt idx="2">
                  <c:v>Reaching Out</c:v>
                </c:pt>
                <c:pt idx="3">
                  <c:v>Building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157537</c:v>
                </c:pt>
                <c:pt idx="1">
                  <c:v>106387</c:v>
                </c:pt>
                <c:pt idx="2">
                  <c:v>128619</c:v>
                </c:pt>
                <c:pt idx="3">
                  <c:v>107941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0.21429</cdr:x>
      <cdr:y>0.01316</cdr:y>
    </cdr:from>
    <cdr:to>
      <cdr:x>0.82143</cdr:x>
      <cdr:y>0.27498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4400" y="76200"/>
          <a:ext cx="2590800" cy="15162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 smtClean="0"/>
            <a:t>Oct YTD Actual</a:t>
          </a:r>
        </a:p>
        <a:p xmlns:a="http://schemas.openxmlformats.org/drawingml/2006/main">
          <a:r>
            <a:rPr lang="en-US" sz="2000" b="1" dirty="0" smtClean="0"/>
            <a:t>Income       $416,595</a:t>
          </a:r>
        </a:p>
        <a:p xmlns:a="http://schemas.openxmlformats.org/drawingml/2006/main">
          <a:r>
            <a:rPr lang="en-US" sz="2000" b="1" dirty="0" smtClean="0"/>
            <a:t>Expenses    $341,355</a:t>
          </a:r>
        </a:p>
        <a:p xmlns:a="http://schemas.openxmlformats.org/drawingml/2006/main">
          <a:r>
            <a:rPr lang="en-US" sz="2000" b="1" dirty="0" smtClean="0"/>
            <a:t>Favorable   $  75,240</a:t>
          </a:r>
          <a:endParaRPr lang="en-US" sz="2000" b="1" dirty="0"/>
        </a:p>
      </cdr:txBody>
    </cdr:sp>
  </cdr:relSizeAnchor>
  <cdr:relSizeAnchor xmlns:cdr="http://schemas.openxmlformats.org/drawingml/2006/chartDrawing">
    <cdr:from>
      <cdr:x>0.19643</cdr:x>
      <cdr:y>0.31579</cdr:y>
    </cdr:from>
    <cdr:to>
      <cdr:x>0.48214</cdr:x>
      <cdr:y>0.5042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38200" y="1828800"/>
          <a:ext cx="1219200" cy="10910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17%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Facilities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$59,661</a:t>
          </a:r>
          <a:endParaRPr lang="en-US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0.48214</cdr:x>
      <cdr:y>0.27632</cdr:y>
    </cdr:from>
    <cdr:to>
      <cdr:x>0.71429</cdr:x>
      <cdr:y>0.46472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057400" y="1600200"/>
          <a:ext cx="990600" cy="10910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10%</a:t>
          </a:r>
        </a:p>
        <a:p xmlns:a="http://schemas.openxmlformats.org/drawingml/2006/main">
          <a:pPr algn="ctr"/>
          <a:r>
            <a:rPr lang="en-US" sz="1800" b="1" dirty="0" err="1" smtClean="0">
              <a:solidFill>
                <a:schemeClr val="bg1"/>
              </a:solidFill>
            </a:rPr>
            <a:t>Benev</a:t>
          </a:r>
          <a:r>
            <a:rPr lang="en-US" sz="1800" b="1" dirty="0" smtClean="0">
              <a:solidFill>
                <a:schemeClr val="bg1"/>
              </a:solidFill>
            </a:rPr>
            <a:t>.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$33,929</a:t>
          </a:r>
          <a:endParaRPr lang="en-US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0.625</cdr:x>
      <cdr:y>0.38158</cdr:y>
    </cdr:from>
    <cdr:to>
      <cdr:x>0.92857</cdr:x>
      <cdr:y>0.55549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67000" y="2209800"/>
          <a:ext cx="1295400" cy="100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8%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Programs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$26,608</a:t>
          </a:r>
          <a:endParaRPr lang="en-US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0.39286</cdr:x>
      <cdr:y>0.63768</cdr:y>
    </cdr:from>
    <cdr:to>
      <cdr:x>0.66071</cdr:x>
      <cdr:y>0.81159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676400" y="3352800"/>
          <a:ext cx="11430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65%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Staff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$221,157</a:t>
          </a:r>
          <a:endParaRPr lang="en-US" sz="18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0.21429</cdr:x>
      <cdr:y>0.01449</cdr:y>
    </cdr:from>
    <cdr:to>
      <cdr:x>0.76786</cdr:x>
      <cdr:y>0.25974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4400" y="85035"/>
          <a:ext cx="2362200" cy="1438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 smtClean="0"/>
            <a:t>Oct YTD </a:t>
          </a:r>
          <a:r>
            <a:rPr lang="en-US" sz="2400" b="1" dirty="0" smtClean="0"/>
            <a:t>Budget</a:t>
          </a:r>
        </a:p>
        <a:p xmlns:a="http://schemas.openxmlformats.org/drawingml/2006/main">
          <a:r>
            <a:rPr lang="en-US" sz="2000" b="1" dirty="0" smtClean="0"/>
            <a:t>Income       $412,483</a:t>
          </a:r>
        </a:p>
        <a:p xmlns:a="http://schemas.openxmlformats.org/drawingml/2006/main">
          <a:r>
            <a:rPr lang="en-US" sz="2000" b="1" dirty="0" smtClean="0"/>
            <a:t>Expenses    $410,714</a:t>
          </a:r>
        </a:p>
        <a:p xmlns:a="http://schemas.openxmlformats.org/drawingml/2006/main">
          <a:r>
            <a:rPr lang="en-US" sz="2000" b="1" dirty="0" smtClean="0"/>
            <a:t>Favorable   $  10,935</a:t>
          </a:r>
          <a:endParaRPr lang="en-US" sz="2000" b="1" dirty="0"/>
        </a:p>
      </cdr:txBody>
    </cdr:sp>
  </cdr:relSizeAnchor>
  <cdr:relSizeAnchor xmlns:cdr="http://schemas.openxmlformats.org/drawingml/2006/chartDrawing">
    <cdr:from>
      <cdr:x>0.23214</cdr:x>
      <cdr:y>0.2987</cdr:y>
    </cdr:from>
    <cdr:to>
      <cdr:x>0.51786</cdr:x>
      <cdr:y>0.5016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90600" y="1752600"/>
          <a:ext cx="1219200" cy="11904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15%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Facilities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$60,383</a:t>
          </a:r>
          <a:endParaRPr lang="en-US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0.48214</cdr:x>
      <cdr:y>0.27273</cdr:y>
    </cdr:from>
    <cdr:to>
      <cdr:x>0.73214</cdr:x>
      <cdr:y>0.44664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057400" y="1600200"/>
          <a:ext cx="1066800" cy="1020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8%</a:t>
          </a:r>
        </a:p>
        <a:p xmlns:a="http://schemas.openxmlformats.org/drawingml/2006/main">
          <a:pPr algn="ctr"/>
          <a:r>
            <a:rPr lang="en-US" sz="1800" b="1" dirty="0" err="1" smtClean="0">
              <a:solidFill>
                <a:schemeClr val="bg1"/>
              </a:solidFill>
            </a:rPr>
            <a:t>Benev</a:t>
          </a:r>
          <a:r>
            <a:rPr lang="en-US" sz="1800" b="1" dirty="0" smtClean="0">
              <a:solidFill>
                <a:schemeClr val="bg1"/>
              </a:solidFill>
            </a:rPr>
            <a:t>.</a:t>
          </a:r>
          <a:br>
            <a:rPr lang="en-US" sz="1800" b="1" dirty="0" smtClean="0">
              <a:solidFill>
                <a:schemeClr val="bg1"/>
              </a:solidFill>
            </a:rPr>
          </a:br>
          <a:r>
            <a:rPr lang="en-US" sz="1800" b="1" dirty="0" smtClean="0">
              <a:solidFill>
                <a:schemeClr val="bg1"/>
              </a:solidFill>
            </a:rPr>
            <a:t>$32,429</a:t>
          </a:r>
          <a:endParaRPr lang="en-US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0.64286</cdr:x>
      <cdr:y>0.37662</cdr:y>
    </cdr:from>
    <cdr:to>
      <cdr:x>0.91071</cdr:x>
      <cdr:y>0.55054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43200" y="2209800"/>
          <a:ext cx="1143000" cy="1020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11%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Programs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$46,034</a:t>
          </a:r>
          <a:endParaRPr lang="en-US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0.375</cdr:x>
      <cdr:y>0.55072</cdr:y>
    </cdr:from>
    <cdr:to>
      <cdr:x>0.69643</cdr:x>
      <cdr:y>0.66667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600200" y="2895600"/>
          <a:ext cx="13716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0.375</cdr:x>
      <cdr:y>0.63768</cdr:y>
    </cdr:from>
    <cdr:to>
      <cdr:x>0.69643</cdr:x>
      <cdr:y>0.78261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600200" y="3352800"/>
          <a:ext cx="1371600" cy="762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66%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Staff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bg1"/>
              </a:solidFill>
            </a:rPr>
            <a:t>$271,867</a:t>
          </a:r>
          <a:endParaRPr lang="en-US" sz="1800" b="1" dirty="0">
            <a:solidFill>
              <a:schemeClr val="bg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8600" y="914400"/>
          <a:ext cx="42672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762000" y="152400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LCR 2020 Operating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Income/Exp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4876800" y="838200"/>
          <a:ext cx="42672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8600" y="685800"/>
          <a:ext cx="86868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685800" y="0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LCR 2020 Operating Budget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By Mission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81</Words>
  <Application>Microsoft Office PowerPoint</Application>
  <PresentationFormat>On-screen Show (4:3)</PresentationFormat>
  <Paragraphs>38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2020 Budget</dc:title>
  <dc:creator>Dawn Jacobson</dc:creator>
  <cp:lastModifiedBy>Dawn Jacobson</cp:lastModifiedBy>
  <cp:revision>23</cp:revision>
  <dcterms:created xsi:type="dcterms:W3CDTF">2020-01-17T04:22:39Z</dcterms:created>
  <dcterms:modified xsi:type="dcterms:W3CDTF">2020-11-08T22:14:38Z</dcterms:modified>
</cp:coreProperties>
</file>